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0" r:id="rId4"/>
    <p:sldId id="275" r:id="rId5"/>
    <p:sldId id="272" r:id="rId6"/>
    <p:sldId id="273" r:id="rId7"/>
    <p:sldId id="283" r:id="rId8"/>
    <p:sldId id="282" r:id="rId9"/>
    <p:sldId id="281" r:id="rId10"/>
    <p:sldId id="280" r:id="rId11"/>
    <p:sldId id="279" r:id="rId12"/>
    <p:sldId id="278" r:id="rId13"/>
    <p:sldId id="277" r:id="rId14"/>
    <p:sldId id="284" r:id="rId15"/>
    <p:sldId id="276" r:id="rId16"/>
    <p:sldId id="271" r:id="rId17"/>
    <p:sldId id="274" r:id="rId18"/>
    <p:sldId id="292" r:id="rId19"/>
    <p:sldId id="291" r:id="rId20"/>
    <p:sldId id="290" r:id="rId21"/>
    <p:sldId id="289" r:id="rId22"/>
    <p:sldId id="288" r:id="rId23"/>
    <p:sldId id="287" r:id="rId24"/>
    <p:sldId id="286" r:id="rId25"/>
    <p:sldId id="28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8136"/>
            <a:ext cx="9144000" cy="2387600"/>
          </a:xfrm>
        </p:spPr>
        <p:txBody>
          <a:bodyPr anchor="b">
            <a:noAutofit/>
          </a:bodyPr>
          <a:lstStyle>
            <a:lvl1pPr algn="ctr">
              <a:defRPr sz="72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4778"/>
            <a:ext cx="9144000" cy="121302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7156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8688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og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850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Log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0547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Log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5661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Log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0938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9624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8136"/>
            <a:ext cx="9144000" cy="2387600"/>
          </a:xfrm>
        </p:spPr>
        <p:txBody>
          <a:bodyPr anchor="b">
            <a:noAutofit/>
          </a:bodyPr>
          <a:lstStyle>
            <a:lvl1pPr algn="ctr">
              <a:defRPr sz="7200" b="1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4778"/>
            <a:ext cx="9144000" cy="121302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8429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8136"/>
            <a:ext cx="9144000" cy="2387600"/>
          </a:xfrm>
        </p:spPr>
        <p:txBody>
          <a:bodyPr anchor="b">
            <a:noAutofit/>
          </a:bodyPr>
          <a:lstStyle>
            <a:lvl1pPr algn="ctr">
              <a:defRPr sz="72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4778"/>
            <a:ext cx="9144000" cy="12130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4042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8136"/>
            <a:ext cx="9144000" cy="2387600"/>
          </a:xfrm>
        </p:spPr>
        <p:txBody>
          <a:bodyPr anchor="b">
            <a:noAutofit/>
          </a:bodyPr>
          <a:lstStyle>
            <a:lvl1pPr algn="ctr">
              <a:defRPr sz="72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4778"/>
            <a:ext cx="9144000" cy="121302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6581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8136"/>
            <a:ext cx="9144000" cy="2387600"/>
          </a:xfrm>
        </p:spPr>
        <p:txBody>
          <a:bodyPr anchor="b">
            <a:noAutofit/>
          </a:bodyPr>
          <a:lstStyle>
            <a:lvl1pPr algn="ctr">
              <a:defRPr sz="72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4778"/>
            <a:ext cx="9144000" cy="121302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1185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8136"/>
            <a:ext cx="9144000" cy="2387600"/>
          </a:xfrm>
        </p:spPr>
        <p:txBody>
          <a:bodyPr anchor="b">
            <a:noAutofit/>
          </a:bodyPr>
          <a:lstStyle>
            <a:lvl1pPr algn="ctr">
              <a:defRPr sz="72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4778"/>
            <a:ext cx="9144000" cy="12130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4575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8136"/>
            <a:ext cx="9144000" cy="2387600"/>
          </a:xfrm>
        </p:spPr>
        <p:txBody>
          <a:bodyPr anchor="b">
            <a:noAutofit/>
          </a:bodyPr>
          <a:lstStyle>
            <a:lvl1pPr algn="ctr">
              <a:defRPr sz="72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4778"/>
            <a:ext cx="9144000" cy="121302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0426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8136"/>
            <a:ext cx="9144000" cy="2387600"/>
          </a:xfrm>
        </p:spPr>
        <p:txBody>
          <a:bodyPr anchor="b">
            <a:noAutofit/>
          </a:bodyPr>
          <a:lstStyle>
            <a:lvl1pPr algn="ctr">
              <a:defRPr sz="72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4778"/>
            <a:ext cx="9144000" cy="121302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0680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8136"/>
            <a:ext cx="9144000" cy="2387600"/>
          </a:xfrm>
        </p:spPr>
        <p:txBody>
          <a:bodyPr anchor="b">
            <a:noAutofit/>
          </a:bodyPr>
          <a:lstStyle>
            <a:lvl1pPr algn="ctr">
              <a:defRPr sz="72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4778"/>
            <a:ext cx="9144000" cy="12130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3788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62FC9-AF55-4718-B7E4-F3635D241AB0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810C5-E893-40C8-9F4A-D55A4F8966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07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60" r:id="rId5"/>
    <p:sldLayoutId id="2147483664" r:id="rId6"/>
    <p:sldLayoutId id="2147483665" r:id="rId7"/>
    <p:sldLayoutId id="2147483666" r:id="rId8"/>
    <p:sldLayoutId id="2147483667" r:id="rId9"/>
    <p:sldLayoutId id="2147483650" r:id="rId10"/>
    <p:sldLayoutId id="2147483668" r:id="rId11"/>
    <p:sldLayoutId id="2147483669" r:id="rId12"/>
    <p:sldLayoutId id="2147483670" r:id="rId13"/>
    <p:sldLayoutId id="2147483672" r:id="rId14"/>
    <p:sldLayoutId id="214748367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42193" y="327805"/>
            <a:ext cx="11384621" cy="3545456"/>
          </a:xfrm>
        </p:spPr>
        <p:txBody>
          <a:bodyPr/>
          <a:lstStyle/>
          <a:p>
            <a:pPr algn="ctr" eaLnBrk="1" hangingPunct="1"/>
            <a:br>
              <a:rPr lang="en-GB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to </a:t>
            </a:r>
            <a:br>
              <a:rPr lang="en-GB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Rossendale Borough Council’s </a:t>
            </a:r>
            <a:br>
              <a:rPr lang="en-GB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Control Committee</a:t>
            </a:r>
            <a:br>
              <a:rPr lang="en-GB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Date 23</a:t>
            </a:r>
            <a:r>
              <a:rPr lang="en-GB" altLang="en-US" sz="3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GB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June 2026</a:t>
            </a:r>
            <a:endParaRPr lang="en-GB" alt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747" y="3964822"/>
            <a:ext cx="4671382" cy="20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99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Location Plan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42D560-8EB3-6F9C-AD9F-04BE17CE5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5097" y="1825625"/>
            <a:ext cx="6161805" cy="4351338"/>
          </a:xfrm>
        </p:spPr>
      </p:pic>
    </p:spTree>
    <p:extLst>
      <p:ext uri="{BB962C8B-B14F-4D97-AF65-F5344CB8AC3E}">
        <p14:creationId xmlns:p14="http://schemas.microsoft.com/office/powerpoint/2010/main" val="1588058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Survey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8EDDE3-2F92-CD62-0C3C-86CECB1253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1664" y="1825625"/>
            <a:ext cx="3048672" cy="4351338"/>
          </a:xfrm>
        </p:spPr>
      </p:pic>
    </p:spTree>
    <p:extLst>
      <p:ext uri="{BB962C8B-B14F-4D97-AF65-F5344CB8AC3E}">
        <p14:creationId xmlns:p14="http://schemas.microsoft.com/office/powerpoint/2010/main" val="2700345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Photograph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403348-0723-C6B8-1585-642ACFBC12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2219" y="1825625"/>
            <a:ext cx="5807562" cy="4351338"/>
          </a:xfrm>
        </p:spPr>
      </p:pic>
    </p:spTree>
    <p:extLst>
      <p:ext uri="{BB962C8B-B14F-4D97-AF65-F5344CB8AC3E}">
        <p14:creationId xmlns:p14="http://schemas.microsoft.com/office/powerpoint/2010/main" val="167531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Photograph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48536D-844D-C116-37E1-4DA49B7C76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0778" y="1825625"/>
            <a:ext cx="5810443" cy="4351338"/>
          </a:xfrm>
        </p:spPr>
      </p:pic>
    </p:spTree>
    <p:extLst>
      <p:ext uri="{BB962C8B-B14F-4D97-AF65-F5344CB8AC3E}">
        <p14:creationId xmlns:p14="http://schemas.microsoft.com/office/powerpoint/2010/main" val="2534877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Photograph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C39076-64F8-C2D8-EF6E-EA0B7CECDB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2816" y="1825625"/>
            <a:ext cx="5826367" cy="4351338"/>
          </a:xfrm>
        </p:spPr>
      </p:pic>
    </p:spTree>
    <p:extLst>
      <p:ext uri="{BB962C8B-B14F-4D97-AF65-F5344CB8AC3E}">
        <p14:creationId xmlns:p14="http://schemas.microsoft.com/office/powerpoint/2010/main" val="1211664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Photograph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8B22C2-FF74-1BE5-D97E-CDF5CEBF5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1583" y="1825625"/>
            <a:ext cx="5788833" cy="4351338"/>
          </a:xfrm>
        </p:spPr>
      </p:pic>
    </p:spTree>
    <p:extLst>
      <p:ext uri="{BB962C8B-B14F-4D97-AF65-F5344CB8AC3E}">
        <p14:creationId xmlns:p14="http://schemas.microsoft.com/office/powerpoint/2010/main" val="3376775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34838"/>
            <a:ext cx="10515600" cy="56421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Item B3 </a:t>
            </a:r>
            <a:b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2025/0136 – </a:t>
            </a:r>
            <a:r>
              <a:rPr lang="en-GB" sz="3200" b="1" dirty="0"/>
              <a:t>65 Helmshore Road, Haslingden, Rossendale, Lancashire, BB4 4BW</a:t>
            </a:r>
            <a:b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/>
              <a:t>Proposed demolition of a section of the existing dwelling to facilitate vehicular access, conversion of remainder of house into 3x apartments and construction of proposed 4x Bungalows to rear of site.</a:t>
            </a:r>
            <a:br>
              <a:rPr lang="en-GB" altLang="en-US" sz="6600" b="1" dirty="0"/>
            </a:b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535476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Proposed Bungalow Plan and Elevations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299453-9C36-4DE7-CBE5-08C350BEF5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1222" y="1825625"/>
            <a:ext cx="6169555" cy="4351338"/>
          </a:xfrm>
        </p:spPr>
      </p:pic>
    </p:spTree>
    <p:extLst>
      <p:ext uri="{BB962C8B-B14F-4D97-AF65-F5344CB8AC3E}">
        <p14:creationId xmlns:p14="http://schemas.microsoft.com/office/powerpoint/2010/main" val="376535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Location Plan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C6DB3F-3C62-297A-8B36-E473851C65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2477" y="1825625"/>
            <a:ext cx="6147045" cy="4351338"/>
          </a:xfrm>
        </p:spPr>
      </p:pic>
    </p:spTree>
    <p:extLst>
      <p:ext uri="{BB962C8B-B14F-4D97-AF65-F5344CB8AC3E}">
        <p14:creationId xmlns:p14="http://schemas.microsoft.com/office/powerpoint/2010/main" val="2224614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Proposed Site Plan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A4DDB7-D8A3-7187-536B-5F40BAAC3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5797" y="1825625"/>
            <a:ext cx="6240406" cy="4351338"/>
          </a:xfrm>
        </p:spPr>
      </p:pic>
    </p:spTree>
    <p:extLst>
      <p:ext uri="{BB962C8B-B14F-4D97-AF65-F5344CB8AC3E}">
        <p14:creationId xmlns:p14="http://schemas.microsoft.com/office/powerpoint/2010/main" val="3787623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34838"/>
            <a:ext cx="10515600" cy="56421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Item B1 </a:t>
            </a:r>
            <a:b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2026/0142 – </a:t>
            </a:r>
            <a:r>
              <a:rPr lang="en-GB" sz="3200" b="1" dirty="0"/>
              <a:t>Land Off, Fieldfare Way, </a:t>
            </a:r>
            <a:r>
              <a:rPr lang="en-GB" sz="3200" b="1" dirty="0" err="1"/>
              <a:t>Bacup</a:t>
            </a:r>
            <a:r>
              <a:rPr lang="en-GB" sz="3200" b="1" dirty="0"/>
              <a:t>, Lancashire</a:t>
            </a:r>
          </a:p>
          <a:p>
            <a:pPr marL="0" indent="0" algn="ctr">
              <a:buNone/>
            </a:pPr>
            <a:br>
              <a:rPr lang="en-GB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/>
              <a:t>S.73 Application: variation of Condition 2 (approved plans) pursuant to planning appeal decision APP/B2355/W/24/3356090, to enable house type alterations to plots 39, 41, 46, 48, 49, 50, 51, 52 and 55.</a:t>
            </a:r>
            <a:br>
              <a:rPr lang="en-GB" altLang="en-US" sz="6600" b="1" dirty="0"/>
            </a:b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35866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Proposed Plans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4FA5CD-1F7C-EAAB-1182-96BFA2BF32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9149" y="1825625"/>
            <a:ext cx="6153701" cy="4351338"/>
          </a:xfrm>
        </p:spPr>
      </p:pic>
    </p:spTree>
    <p:extLst>
      <p:ext uri="{BB962C8B-B14F-4D97-AF65-F5344CB8AC3E}">
        <p14:creationId xmlns:p14="http://schemas.microsoft.com/office/powerpoint/2010/main" val="3736102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Proposed Elevations 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2F477B-6776-3667-553A-550A5DDF68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6748" y="1825625"/>
            <a:ext cx="6278503" cy="4351338"/>
          </a:xfrm>
        </p:spPr>
      </p:pic>
    </p:spTree>
    <p:extLst>
      <p:ext uri="{BB962C8B-B14F-4D97-AF65-F5344CB8AC3E}">
        <p14:creationId xmlns:p14="http://schemas.microsoft.com/office/powerpoint/2010/main" val="25657872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Proposed Elevations 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611BDB-59EA-26D4-FCA2-D24DE150F1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7739" y="1825625"/>
            <a:ext cx="6156521" cy="4351338"/>
          </a:xfrm>
        </p:spPr>
      </p:pic>
    </p:spTree>
    <p:extLst>
      <p:ext uri="{BB962C8B-B14F-4D97-AF65-F5344CB8AC3E}">
        <p14:creationId xmlns:p14="http://schemas.microsoft.com/office/powerpoint/2010/main" val="3516614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Proposed Landscaping, Materials and Boundary Treatment Plan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F8E091-4F79-D5B1-D85F-149CF8FAB8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2072" y="1825625"/>
            <a:ext cx="6147855" cy="4351338"/>
          </a:xfrm>
        </p:spPr>
      </p:pic>
    </p:spTree>
    <p:extLst>
      <p:ext uri="{BB962C8B-B14F-4D97-AF65-F5344CB8AC3E}">
        <p14:creationId xmlns:p14="http://schemas.microsoft.com/office/powerpoint/2010/main" val="3897230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Photographs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E8225D-552C-689D-8C8C-D0BFEFF5D6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2352" y="1825625"/>
            <a:ext cx="9407295" cy="4351338"/>
          </a:xfrm>
        </p:spPr>
      </p:pic>
    </p:spTree>
    <p:extLst>
      <p:ext uri="{BB962C8B-B14F-4D97-AF65-F5344CB8AC3E}">
        <p14:creationId xmlns:p14="http://schemas.microsoft.com/office/powerpoint/2010/main" val="869319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/>
              <a:t>Photographs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29AC90-EFCB-E407-5C78-BFFF7B546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2222" y="1825625"/>
            <a:ext cx="9447555" cy="4351338"/>
          </a:xfrm>
        </p:spPr>
      </p:pic>
    </p:spTree>
    <p:extLst>
      <p:ext uri="{BB962C8B-B14F-4D97-AF65-F5344CB8AC3E}">
        <p14:creationId xmlns:p14="http://schemas.microsoft.com/office/powerpoint/2010/main" val="2749891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Site Layout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4C0F69-DC70-0A25-CFBA-626172F7A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5243" y="1825625"/>
            <a:ext cx="3081513" cy="4351338"/>
          </a:xfrm>
        </p:spPr>
      </p:pic>
    </p:spTree>
    <p:extLst>
      <p:ext uri="{BB962C8B-B14F-4D97-AF65-F5344CB8AC3E}">
        <p14:creationId xmlns:p14="http://schemas.microsoft.com/office/powerpoint/2010/main" val="2911304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Elevations &amp; Floor Plans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B39B53-CA18-DC41-AD03-5AD001D4E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8930" y="1825625"/>
            <a:ext cx="6134139" cy="4351338"/>
          </a:xfrm>
        </p:spPr>
      </p:pic>
    </p:spTree>
    <p:extLst>
      <p:ext uri="{BB962C8B-B14F-4D97-AF65-F5344CB8AC3E}">
        <p14:creationId xmlns:p14="http://schemas.microsoft.com/office/powerpoint/2010/main" val="2830744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34838"/>
            <a:ext cx="10515600" cy="56421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Item B2 </a:t>
            </a:r>
            <a:b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2022/0577 – </a:t>
            </a:r>
            <a:r>
              <a:rPr lang="en-GB" sz="3200" b="1" dirty="0"/>
              <a:t>Alderwood, Market Street, Edenfield, Bury, Lancashire, BL0 0JH</a:t>
            </a:r>
            <a:br>
              <a:rPr lang="en-GB" altLang="en-US" sz="3200" b="1" dirty="0">
                <a:solidFill>
                  <a:srgbClr val="1C21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/>
              <a:t>Full: Development of 3 No Detached properties and all associated works</a:t>
            </a:r>
            <a:br>
              <a:rPr lang="en-GB" altLang="en-US" sz="6600" b="1" dirty="0"/>
            </a:b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90080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Site Layout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F3EA2E-2A69-32EA-6D69-677AAD43DE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5075" y="1825625"/>
            <a:ext cx="3061849" cy="4351338"/>
          </a:xfrm>
        </p:spPr>
      </p:pic>
    </p:spTree>
    <p:extLst>
      <p:ext uri="{BB962C8B-B14F-4D97-AF65-F5344CB8AC3E}">
        <p14:creationId xmlns:p14="http://schemas.microsoft.com/office/powerpoint/2010/main" val="3284324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House Type Healey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C7AA81-7A35-EEBC-7E66-AF854094D6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4263" y="1825625"/>
            <a:ext cx="3063473" cy="4351338"/>
          </a:xfrm>
        </p:spPr>
      </p:pic>
    </p:spTree>
    <p:extLst>
      <p:ext uri="{BB962C8B-B14F-4D97-AF65-F5344CB8AC3E}">
        <p14:creationId xmlns:p14="http://schemas.microsoft.com/office/powerpoint/2010/main" val="947261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House Type </a:t>
            </a:r>
            <a:r>
              <a:rPr lang="en-GB" dirty="0" err="1"/>
              <a:t>Sherfin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620917-642A-C958-32EE-2BA5A1639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9744" y="1825625"/>
            <a:ext cx="3052512" cy="4351338"/>
          </a:xfrm>
        </p:spPr>
      </p:pic>
    </p:spTree>
    <p:extLst>
      <p:ext uri="{BB962C8B-B14F-4D97-AF65-F5344CB8AC3E}">
        <p14:creationId xmlns:p14="http://schemas.microsoft.com/office/powerpoint/2010/main" val="977218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Plot Boundaries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999C1A-3F97-D412-9CAE-5864280567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0717" y="1825625"/>
            <a:ext cx="3070566" cy="4351338"/>
          </a:xfrm>
        </p:spPr>
      </p:pic>
    </p:spTree>
    <p:extLst>
      <p:ext uri="{BB962C8B-B14F-4D97-AF65-F5344CB8AC3E}">
        <p14:creationId xmlns:p14="http://schemas.microsoft.com/office/powerpoint/2010/main" val="777169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C3C"/>
      </a:accent1>
      <a:accent2>
        <a:srgbClr val="80A41B"/>
      </a:accent2>
      <a:accent3>
        <a:srgbClr val="FFC000"/>
      </a:accent3>
      <a:accent4>
        <a:srgbClr val="ED7D31"/>
      </a:accent4>
      <a:accent5>
        <a:srgbClr val="80A41B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" id="{BC9B81F6-1217-43AC-B459-16C5D8939818}" vid="{7ECBD771-483A-4891-82E5-C12ECDF424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</TotalTime>
  <Words>221</Words>
  <Application>Microsoft Office PowerPoint</Application>
  <PresentationFormat>Widescreen</PresentationFormat>
  <Paragraphs>26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Office Theme</vt:lpstr>
      <vt:lpstr> Welcome to  Rossendale Borough Council’s  Development Control Committee  Date 23rd June 2026</vt:lpstr>
      <vt:lpstr>PowerPoint Presentation</vt:lpstr>
      <vt:lpstr>Site Layout</vt:lpstr>
      <vt:lpstr>Elevations &amp; Floor Plans</vt:lpstr>
      <vt:lpstr>PowerPoint Presentation</vt:lpstr>
      <vt:lpstr>Site Layout</vt:lpstr>
      <vt:lpstr>House Type Healey</vt:lpstr>
      <vt:lpstr>House Type Sherfin</vt:lpstr>
      <vt:lpstr>Plot Boundaries</vt:lpstr>
      <vt:lpstr>Location Plan</vt:lpstr>
      <vt:lpstr>Survey</vt:lpstr>
      <vt:lpstr>Photograph</vt:lpstr>
      <vt:lpstr>Photograph</vt:lpstr>
      <vt:lpstr>Photograph</vt:lpstr>
      <vt:lpstr>Photograph</vt:lpstr>
      <vt:lpstr>PowerPoint Presentation</vt:lpstr>
      <vt:lpstr>Proposed Bungalow Plan and Elevations</vt:lpstr>
      <vt:lpstr>Location Plan</vt:lpstr>
      <vt:lpstr>Proposed Site Plan</vt:lpstr>
      <vt:lpstr>Proposed Plans</vt:lpstr>
      <vt:lpstr>Proposed Elevations 1</vt:lpstr>
      <vt:lpstr>Proposed Elevations 2</vt:lpstr>
      <vt:lpstr>Proposed Landscaping, Materials and Boundary Treatment Plan</vt:lpstr>
      <vt:lpstr>Photographs</vt:lpstr>
      <vt:lpstr>Photographs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Slides Template</dc:title>
  <dc:creator>Mia Starkie</dc:creator>
  <cp:lastModifiedBy>James Dalgleish</cp:lastModifiedBy>
  <cp:revision>25</cp:revision>
  <dcterms:created xsi:type="dcterms:W3CDTF">2024-02-28T13:15:41Z</dcterms:created>
  <dcterms:modified xsi:type="dcterms:W3CDTF">2026-06-18T07:22:24Z</dcterms:modified>
</cp:coreProperties>
</file>